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67" r:id="rId33"/>
    <p:sldId id="268" r:id="rId34"/>
    <p:sldId id="269" r:id="rId35"/>
    <p:sldId id="270" r:id="rId36"/>
  </p:sldIdLst>
  <p:sldSz cx="14630400" cy="8229600"/>
  <p:notesSz cx="8229600" cy="14630400"/>
  <p:embeddedFontLs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Host Grotesk Medium" panose="020B0504030402000203" pitchFamily="34" charset="77"/>
      <p:regular r:id="rId42"/>
    </p:embeddedFont>
    <p:embeddedFont>
      <p:font typeface="Roboto" panose="02000000000000000000" pitchFamily="2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109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95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github.com/langchain-ai/deepagentsj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hwchase17/deepagents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us.smith.langchain.com/incidents/01K1YMZ4A3WEEV31V0CRQ9SYAY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gelog.langchain.com/" TargetMode="External"/><Relationship Id="rId3" Type="http://schemas.openxmlformats.org/officeDocument/2006/relationships/image" Target="../media/image42.png"/><Relationship Id="rId7" Type="http://schemas.openxmlformats.org/officeDocument/2006/relationships/hyperlink" Target="https://blog.langchain.com/introducing-open-swe-an-open-source-asynchronous-coding-agent/" TargetMode="External"/><Relationship Id="rId12" Type="http://schemas.openxmlformats.org/officeDocument/2006/relationships/hyperlink" Target="https://status.smith.langchain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langchain-ai/langgraph/releases" TargetMode="External"/><Relationship Id="rId11" Type="http://schemas.openxmlformats.org/officeDocument/2006/relationships/hyperlink" Target="https://forum.langchain.com/" TargetMode="External"/><Relationship Id="rId5" Type="http://schemas.openxmlformats.org/officeDocument/2006/relationships/hyperlink" Target="https://github.com/hwchase17/deepagents" TargetMode="External"/><Relationship Id="rId10" Type="http://schemas.openxmlformats.org/officeDocument/2006/relationships/hyperlink" Target="https://www.langchain.com/langchain-academy-live" TargetMode="External"/><Relationship Id="rId4" Type="http://schemas.openxmlformats.org/officeDocument/2006/relationships/hyperlink" Target="https://blog.langchain.com/deep-agents/" TargetMode="External"/><Relationship Id="rId9" Type="http://schemas.openxmlformats.org/officeDocument/2006/relationships/hyperlink" Target="https://academy.langchain.com/collection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linmcnamara/austin_langchain" TargetMode="External"/><Relationship Id="rId13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hyperlink" Target="https://twitter.com/AustinLangChain" TargetMode="Externa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iscord.gg/fjQfpwcsZX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hyperlink" Target="https://www.meetup.com/austin-lanchain-ai-group/" TargetMode="External"/><Relationship Id="rId4" Type="http://schemas.openxmlformats.org/officeDocument/2006/relationships/hyperlink" Target="https://aimug.org" TargetMode="External"/><Relationship Id="rId9" Type="http://schemas.openxmlformats.org/officeDocument/2006/relationships/image" Target="../media/image66.png"/><Relationship Id="rId14" Type="http://schemas.openxmlformats.org/officeDocument/2006/relationships/hyperlink" Target="https://www.youtube.com/@AustinLangChain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09449"/>
            <a:ext cx="58122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Austin LangChain AIMUG 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127183"/>
            <a:ext cx="7556421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Austin LangChain AIMUG - where Texas innovation meets AI exploration! Join our community of tech enthusiasts, developers, and AI practitioners as we learn together in an open, supportive environment.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78902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WTF is LangChain?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1885355"/>
            <a:ext cx="5602962" cy="1116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 is a framework for developing applications powered by language models, enabling: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3225165"/>
            <a:ext cx="31775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Context-Aware Applications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438632" y="3733681"/>
            <a:ext cx="495812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LLMs to external data sources and systems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438632" y="4428173"/>
            <a:ext cx="25500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Reasoning Capabilities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4936688"/>
            <a:ext cx="495812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Chain multiple LLM calls together for complex logic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438632" y="5631180"/>
            <a:ext cx="25281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Agent-Based Systems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438632" y="6139696"/>
            <a:ext cx="4958120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autonomous AI assistants that interact with tools</a:t>
            </a:r>
            <a:endParaRPr lang="en-US" sz="15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80" y="1930003"/>
            <a:ext cx="6955631" cy="451342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888480" y="6666667"/>
            <a:ext cx="695563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Just like Texas prides itself on building connections, LangChain connects AI models to make them more powerful and practical.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9941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LangChain Ecosystem Update August 2025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37221"/>
            <a:ext cx="7556421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technical briefing for AIMUG attendees on recent developments in the LangChain ecosystem, focusing on Deep Agents, LangGraph improvements, and new tools for building sophisticated AI applications.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0314"/>
            <a:ext cx="8101370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Deep Agents: Making Long-Horizon Tasks Practical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3790" y="1377791"/>
            <a:ext cx="7690128" cy="416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Harrison Chase's "Deep Agents" approach tackles why simple tool-loop agents feel </a:t>
            </a:r>
            <a:r>
              <a:rPr lang="en-US" sz="10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shallow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while production-grade agents achieve </a:t>
            </a:r>
            <a:r>
              <a:rPr lang="en-US" sz="10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depth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through four critical components: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793790" y="2159079"/>
            <a:ext cx="7690128" cy="1065609"/>
          </a:xfrm>
          <a:prstGeom prst="roundRect">
            <a:avLst>
              <a:gd name="adj" fmla="val 6865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3839"/>
            <a:ext cx="7690128" cy="6096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35" y="1950720"/>
            <a:ext cx="416719" cy="4167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55450" y="2054900"/>
            <a:ext cx="16668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947857" y="2506385"/>
            <a:ext cx="1914763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Detailed System Prompt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47857" y="2862263"/>
            <a:ext cx="738199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instructions that guide agent behavior and establish consistent patterns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793790" y="3571875"/>
            <a:ext cx="7690128" cy="1065609"/>
          </a:xfrm>
          <a:prstGeom prst="roundRect">
            <a:avLst>
              <a:gd name="adj" fmla="val 6865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56635"/>
            <a:ext cx="7690128" cy="6096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35" y="3363516"/>
            <a:ext cx="416719" cy="4167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555450" y="3467695"/>
            <a:ext cx="16668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947857" y="3919180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Planning Tool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947857" y="4275058"/>
            <a:ext cx="738199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 a simple to-do list helps structure complex workflows and manage state</a:t>
            </a:r>
            <a:endParaRPr lang="en-US" sz="1050" dirty="0"/>
          </a:p>
        </p:txBody>
      </p:sp>
      <p:sp>
        <p:nvSpPr>
          <p:cNvPr id="16" name="Shape 10"/>
          <p:cNvSpPr/>
          <p:nvPr/>
        </p:nvSpPr>
        <p:spPr>
          <a:xfrm>
            <a:off x="793790" y="4984671"/>
            <a:ext cx="7690128" cy="1065609"/>
          </a:xfrm>
          <a:prstGeom prst="roundRect">
            <a:avLst>
              <a:gd name="adj" fmla="val 6865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69431"/>
            <a:ext cx="7690128" cy="6096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35" y="4776311"/>
            <a:ext cx="416719" cy="41671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555450" y="4880491"/>
            <a:ext cx="16668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300" dirty="0"/>
          </a:p>
        </p:txBody>
      </p:sp>
      <p:sp>
        <p:nvSpPr>
          <p:cNvPr id="20" name="Text 12"/>
          <p:cNvSpPr/>
          <p:nvPr/>
        </p:nvSpPr>
        <p:spPr>
          <a:xfrm>
            <a:off x="947857" y="5331976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Sub-Agents</a:t>
            </a:r>
            <a:endParaRPr lang="en-US" sz="1350" dirty="0"/>
          </a:p>
        </p:txBody>
      </p:sp>
      <p:sp>
        <p:nvSpPr>
          <p:cNvPr id="21" name="Text 13"/>
          <p:cNvSpPr/>
          <p:nvPr/>
        </p:nvSpPr>
        <p:spPr>
          <a:xfrm>
            <a:off x="947857" y="5687854"/>
            <a:ext cx="738199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Specialized agents handling specific subtasks to distribute cognitive load</a:t>
            </a:r>
            <a:endParaRPr lang="en-US" sz="1050" dirty="0"/>
          </a:p>
        </p:txBody>
      </p:sp>
      <p:sp>
        <p:nvSpPr>
          <p:cNvPr id="22" name="Shape 14"/>
          <p:cNvSpPr/>
          <p:nvPr/>
        </p:nvSpPr>
        <p:spPr>
          <a:xfrm>
            <a:off x="793790" y="6397466"/>
            <a:ext cx="7690128" cy="1065609"/>
          </a:xfrm>
          <a:prstGeom prst="roundRect">
            <a:avLst>
              <a:gd name="adj" fmla="val 6865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382226"/>
            <a:ext cx="7690128" cy="6096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35" y="6189107"/>
            <a:ext cx="416719" cy="416719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4555450" y="6293287"/>
            <a:ext cx="16668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1300" dirty="0"/>
          </a:p>
        </p:txBody>
      </p:sp>
      <p:sp>
        <p:nvSpPr>
          <p:cNvPr id="26" name="Text 16"/>
          <p:cNvSpPr/>
          <p:nvPr/>
        </p:nvSpPr>
        <p:spPr>
          <a:xfrm>
            <a:off x="947857" y="6744772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File System</a:t>
            </a:r>
            <a:endParaRPr lang="en-US" sz="1350" dirty="0"/>
          </a:p>
        </p:txBody>
      </p:sp>
      <p:sp>
        <p:nvSpPr>
          <p:cNvPr id="27" name="Text 17"/>
          <p:cNvSpPr/>
          <p:nvPr/>
        </p:nvSpPr>
        <p:spPr>
          <a:xfrm>
            <a:off x="947857" y="7100649"/>
            <a:ext cx="738199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Persistent storage for intermediate results and findings across agent sessions</a:t>
            </a:r>
            <a:endParaRPr lang="en-US" sz="1050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389" y="1408986"/>
            <a:ext cx="5013722" cy="5013722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8830389" y="6578918"/>
            <a:ext cx="5013722" cy="416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approach aligns perfectly with LangGraph's strengths in </a:t>
            </a:r>
            <a:r>
              <a:rPr lang="en-US" sz="10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 management, persistence, subgraphs, and long-running flows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050" dirty="0"/>
          </a:p>
        </p:txBody>
      </p:sp>
      <p:sp>
        <p:nvSpPr>
          <p:cNvPr id="30" name="Text 19"/>
          <p:cNvSpPr/>
          <p:nvPr/>
        </p:nvSpPr>
        <p:spPr>
          <a:xfrm>
            <a:off x="8830389" y="7120652"/>
            <a:ext cx="501372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0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TypeScript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implementations now available.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191" y="528518"/>
            <a:ext cx="7607618" cy="1080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LangGraph v0.6: Enhanced Developer Experience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68191" y="1868091"/>
            <a:ext cx="172760" cy="1237893"/>
          </a:xfrm>
          <a:prstGeom prst="roundRect">
            <a:avLst>
              <a:gd name="adj" fmla="val 4202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13711" y="2040850"/>
            <a:ext cx="216074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Context API (v0.6.0)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113711" y="2414588"/>
            <a:ext cx="7262098" cy="518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Type-safe runtime context replaces config['configurable'], providing clearer developer ergonomics and better IDE support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1027390" y="3278743"/>
            <a:ext cx="172760" cy="1237893"/>
          </a:xfrm>
          <a:prstGeom prst="roundRect">
            <a:avLst>
              <a:gd name="adj" fmla="val 4202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372910" y="3451503"/>
            <a:ext cx="251555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Durability Modes (v0.6.0)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372910" y="3825240"/>
            <a:ext cx="7002899" cy="518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Fine-grained checkpoint control with exit/async/sync options, essential for deep agents that run long and branch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286708" y="4689396"/>
            <a:ext cx="172760" cy="1237893"/>
          </a:xfrm>
          <a:prstGeom prst="roundRect">
            <a:avLst>
              <a:gd name="adj" fmla="val 4202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632228" y="4862155"/>
            <a:ext cx="3075980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Enhanced Type Safety (v0.6.0)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632228" y="5235892"/>
            <a:ext cx="6743581" cy="518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typing across state/context/input/output schemas reduces runtime errors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1546027" y="6100048"/>
            <a:ext cx="172760" cy="1600914"/>
          </a:xfrm>
          <a:prstGeom prst="roundRect">
            <a:avLst>
              <a:gd name="adj" fmla="val 4202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891546" y="6272808"/>
            <a:ext cx="2845594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Refined APIs (v0.6.0-v0.6.5)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891546" y="6646545"/>
            <a:ext cx="6484263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Interrupt interface and public API surface ahead of v1.0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891546" y="7009567"/>
            <a:ext cx="6484263" cy="518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in v0.6.5:</a:t>
            </a: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Redis node-level cache implementation for accelerating expensive operations</a:t>
            </a:r>
            <a:endParaRPr lang="en-US" sz="13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8655010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Open SWE: Asynchronous Coding Agent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70" y="1589603"/>
            <a:ext cx="6339007" cy="6339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0944" y="1547455"/>
            <a:ext cx="6339007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Launched August 6th, </a:t>
            </a:r>
            <a:r>
              <a:rPr lang="en-US" sz="14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SWE</a:t>
            </a: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 cloud-hosted, long-running coding agent that: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50944" y="2276713"/>
            <a:ext cx="63390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Plans, codes, tests, and opens PRs autonomously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50944" y="2622590"/>
            <a:ext cx="63390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Integrates with GitHub Issues for task management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50944" y="2968466"/>
            <a:ext cx="63390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Daytona sandboxes for safe execution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50944" y="3314343"/>
            <a:ext cx="63390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interrupts and "double-texting" during operation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50944" y="3660219"/>
            <a:ext cx="63390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Self-hosts or deploys on LangGraph Platform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0944" y="4127659"/>
            <a:ext cx="31550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Multi-Agent Architecture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50944" y="4665226"/>
            <a:ext cx="6339007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on </a:t>
            </a:r>
            <a:r>
              <a:rPr lang="en-US" sz="14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LangGraph</a:t>
            </a: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a Manager → Planner → Programmer workflow, including a specialized Reviewer sub-agent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68655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LangSmith &amp; LangGraph Platform Updates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899047"/>
            <a:ext cx="793790" cy="11371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32690" y="205775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Align Evals (July 29)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232690" y="2401014"/>
            <a:ext cx="6603921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Calibrate LLM evaluators to match human preferences with alignment scores and side-by-side comparisons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36213"/>
            <a:ext cx="793790" cy="11371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32690" y="3194923"/>
            <a:ext cx="300370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Trace </a:t>
            </a:r>
            <a:r>
              <a:rPr lang="en-US" sz="15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↔</a:t>
            </a: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Platform Logs (July 31)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232690" y="3538180"/>
            <a:ext cx="6603921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Jump directly from LangSmith traces to LangGraph Platform server logs for unified debugging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73379"/>
            <a:ext cx="793790" cy="9526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32690" y="4332089"/>
            <a:ext cx="257591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Scheduled Exports (July 25)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232690" y="4675346"/>
            <a:ext cx="660392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external systems in sync with automatic trace exports on a regular schedule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25998"/>
            <a:ext cx="793790" cy="9526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32690" y="5284708"/>
            <a:ext cx="270283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Deployment Metrics (July 10)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7232690" y="5627965"/>
            <a:ext cx="660392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CPU/memory usage, latency, and run counts for LangGraph Platform deployments</a:t>
            </a:r>
            <a:endParaRPr lang="en-US" sz="1250" dirty="0"/>
          </a:p>
        </p:txBody>
      </p:sp>
      <p:sp>
        <p:nvSpPr>
          <p:cNvPr id="16" name="Shape 9"/>
          <p:cNvSpPr/>
          <p:nvPr/>
        </p:nvSpPr>
        <p:spPr>
          <a:xfrm>
            <a:off x="6280190" y="6257211"/>
            <a:ext cx="7556421" cy="1303734"/>
          </a:xfrm>
          <a:prstGeom prst="roundRect">
            <a:avLst>
              <a:gd name="adj" fmla="val 5115"/>
            </a:avLst>
          </a:prstGeom>
          <a:solidFill>
            <a:srgbClr val="C6E4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6472476"/>
            <a:ext cx="248007" cy="19835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845618" y="645556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Operational Note</a:t>
            </a:r>
            <a:endParaRPr lang="en-US" sz="1550" dirty="0"/>
          </a:p>
        </p:txBody>
      </p:sp>
      <p:sp>
        <p:nvSpPr>
          <p:cNvPr id="19" name="Text 11"/>
          <p:cNvSpPr/>
          <p:nvPr/>
        </p:nvSpPr>
        <p:spPr>
          <a:xfrm>
            <a:off x="6845618" y="6862286"/>
            <a:ext cx="6832283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LangSmith latency incident (Aug 5-6) due to GCP us-central1 issues has been resolved. Review the </a:t>
            </a:r>
            <a:r>
              <a:rPr lang="en-US" sz="1250" u="sng" dirty="0">
                <a:solidFill>
                  <a:srgbClr val="30596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post-mortem</a:t>
            </a: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SRE insights.</a:t>
            </a:r>
            <a:endParaRPr lang="en-US" sz="12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BB29F5-23A1-BA83-88B8-4B1AAB816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612814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858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Education &amp; Community Resources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091446" y="2924056"/>
            <a:ext cx="602992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"Deep Research with LangGraph"</a:t>
            </a:r>
            <a:endParaRPr lang="en-US" sz="3100" dirty="0"/>
          </a:p>
        </p:txBody>
      </p:sp>
      <p:sp>
        <p:nvSpPr>
          <p:cNvPr id="5" name="Shape 2"/>
          <p:cNvSpPr/>
          <p:nvPr/>
        </p:nvSpPr>
        <p:spPr>
          <a:xfrm>
            <a:off x="793790" y="2626400"/>
            <a:ext cx="22860" cy="1091446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93790" y="3941088"/>
            <a:ext cx="75564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</a:t>
            </a:r>
            <a:r>
              <a:rPr lang="en-US" sz="15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 Academy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course launched </a:t>
            </a: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August 14th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perfect complement to the Deep Agents theme and implementation patterns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834057"/>
            <a:ext cx="45065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In-Person Workshop Opportunity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93790" y="5503783"/>
            <a:ext cx="75564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Academy Live (San Francisco)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 </a:t>
            </a: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August 19th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6024682"/>
            <a:ext cx="75564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Hands-on ambient-agents workshop using LangGraph + LangSmith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6545580"/>
            <a:ext cx="755642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Both resources provide practical guidance for implementing production-grade agent architectures with the latest LangChain tools.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325" y="345400"/>
            <a:ext cx="3139916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Ecosystem Signals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502325" y="1067395"/>
            <a:ext cx="6659761" cy="1092875"/>
          </a:xfrm>
          <a:prstGeom prst="roundRect">
            <a:avLst>
              <a:gd name="adj" fmla="val 4827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43057" y="1208127"/>
            <a:ext cx="156995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Funding Momentum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43057" y="1529834"/>
            <a:ext cx="6378297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TechCrunch reported LangChain is raising at approximately </a:t>
            </a:r>
            <a:r>
              <a:rPr lang="en-US" sz="9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 billion</a:t>
            </a: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valuation (July 8)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643057" y="1831181"/>
            <a:ext cx="6378297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strong market confidence in the LangChain ecosystem approach</a:t>
            </a:r>
            <a:endParaRPr lang="en-US" sz="950" dirty="0"/>
          </a:p>
        </p:txBody>
      </p:sp>
      <p:sp>
        <p:nvSpPr>
          <p:cNvPr id="7" name="Shape 5"/>
          <p:cNvSpPr/>
          <p:nvPr/>
        </p:nvSpPr>
        <p:spPr>
          <a:xfrm>
            <a:off x="502325" y="2285762"/>
            <a:ext cx="6659761" cy="1557457"/>
          </a:xfrm>
          <a:prstGeom prst="roundRect">
            <a:avLst>
              <a:gd name="adj" fmla="val 3387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43057" y="2426494"/>
            <a:ext cx="156995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Server Improvements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43057" y="2748201"/>
            <a:ext cx="6378297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Multiple LangGraph Server performance and reliability enhancements (v0.2.80-0.2.94)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43057" y="3049548"/>
            <a:ext cx="6378297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Checkpoint write optimizations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643057" y="3281839"/>
            <a:ext cx="6378297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 metrics instrumentation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643057" y="3514130"/>
            <a:ext cx="6378297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schema tuning</a:t>
            </a:r>
            <a:endParaRPr lang="en-US" sz="950" dirty="0"/>
          </a:p>
        </p:txBody>
      </p:sp>
      <p:sp>
        <p:nvSpPr>
          <p:cNvPr id="13" name="Shape 11"/>
          <p:cNvSpPr/>
          <p:nvPr/>
        </p:nvSpPr>
        <p:spPr>
          <a:xfrm>
            <a:off x="7475934" y="1067395"/>
            <a:ext cx="6659761" cy="1143953"/>
          </a:xfrm>
          <a:prstGeom prst="roundRect">
            <a:avLst>
              <a:gd name="adj" fmla="val 4611"/>
            </a:avLst>
          </a:prstGeom>
          <a:solidFill>
            <a:srgbClr val="FFB3B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426" y="1239203"/>
            <a:ext cx="196215" cy="15692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923133" y="1224201"/>
            <a:ext cx="156995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Developer Advisory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923133" y="1545908"/>
            <a:ext cx="6087070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users have encountered deployment regressions after langgraph-api upgrades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7923133" y="1847255"/>
            <a:ext cx="6087070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Recommendation: Pin dependency versions when rolling forward to avoid unexpected compatibility issues</a:t>
            </a:r>
            <a:endParaRPr lang="en-US" sz="95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934" y="2352556"/>
            <a:ext cx="6659761" cy="66597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0078"/>
            <a:ext cx="64492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Resources &amp; Next Steps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96170"/>
            <a:ext cx="456926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Documentation &amp; Implementation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166598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u="sng" dirty="0">
                <a:solidFill>
                  <a:srgbClr val="30596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Agents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blog post and </a:t>
            </a:r>
            <a:r>
              <a:rPr lang="en-US" sz="1550" u="sng" dirty="0">
                <a:solidFill>
                  <a:srgbClr val="30596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533668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u="sng" dirty="0">
                <a:solidFill>
                  <a:srgbClr val="30596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LangGraph v0.6 release notes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changelog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900738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u="sng" dirty="0">
                <a:solidFill>
                  <a:srgbClr val="30596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SWE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announcement and technical details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267807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u="sng" dirty="0">
                <a:solidFill>
                  <a:srgbClr val="30596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LangSmith changelog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platform updates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4874" y="4596170"/>
            <a:ext cx="315360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Learning &amp; Community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564874" y="5166598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Register for </a:t>
            </a:r>
            <a:r>
              <a:rPr lang="en-US" sz="1550" u="sng" dirty="0">
                <a:solidFill>
                  <a:srgbClr val="30596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Research with LangGraph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course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4874" y="5533668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</a:t>
            </a:r>
            <a:r>
              <a:rPr lang="en-US" sz="1550" u="sng" dirty="0">
                <a:solidFill>
                  <a:srgbClr val="30596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Academy Live workshop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San Francisco (Aug 19)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4874" y="5900738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 </a:t>
            </a:r>
            <a:r>
              <a:rPr lang="en-US" sz="1550" u="sng" dirty="0">
                <a:solidFill>
                  <a:srgbClr val="30596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 Forum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implementation tips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4874" y="6267807"/>
            <a:ext cx="627935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</a:t>
            </a:r>
            <a:r>
              <a:rPr lang="en-US" sz="1550" u="sng" dirty="0">
                <a:solidFill>
                  <a:srgbClr val="30596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LangSmith Status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page for service updates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93790" y="6858119"/>
            <a:ext cx="13042821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Questions? Contact the LangChain team or join the community Discord</a:t>
            </a:r>
            <a:endParaRPr lang="en-US" sz="19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923"/>
            <a:ext cx="4217551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Lightning Talks!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69613"/>
            <a:ext cx="3832860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A2A in the wild - Colin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281118"/>
            <a:ext cx="7661077" cy="1320998"/>
          </a:xfrm>
          <a:prstGeom prst="roundRect">
            <a:avLst>
              <a:gd name="adj" fmla="val 5364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85242" y="2472571"/>
            <a:ext cx="3128129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Agent-to-Agent Communication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85242" y="2904649"/>
            <a:ext cx="7278172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how multiple AI agents can collaborate, share information, and solve complex problems together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793790" y="3770709"/>
            <a:ext cx="7661077" cy="1067991"/>
          </a:xfrm>
          <a:prstGeom prst="roundRect">
            <a:avLst>
              <a:gd name="adj" fmla="val 6634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85242" y="3962162"/>
            <a:ext cx="269474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Web-Based Implementation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85242" y="4394240"/>
            <a:ext cx="7278172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Demonstrating a </a:t>
            </a:r>
            <a:r>
              <a:rPr lang="en-US" sz="130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LangGraph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-based test harness showing agents interacting in real-time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93790" y="5007292"/>
            <a:ext cx="7661077" cy="1067991"/>
          </a:xfrm>
          <a:prstGeom prst="roundRect">
            <a:avLst>
              <a:gd name="adj" fmla="val 6634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85242" y="5198745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Practical Applications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85242" y="5630823"/>
            <a:ext cx="7278172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this technology can be applied to real-world business problems across industries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93790" y="6243876"/>
            <a:ext cx="7661077" cy="1067991"/>
          </a:xfrm>
          <a:prstGeom prst="roundRect">
            <a:avLst>
              <a:gd name="adj" fmla="val 6634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85242" y="643532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Directions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85242" y="6867406"/>
            <a:ext cx="7278172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Where this technology is headed and how you can get involved</a:t>
            </a:r>
            <a:endParaRPr lang="en-US" sz="13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966" y="1690807"/>
            <a:ext cx="4970145" cy="4970145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873966" y="6850737"/>
            <a:ext cx="4970145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 our mascot is experimenting with agent-to-agent communication!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736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Today's Agenda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1578650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0703" y="1612047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374219" y="163996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Intros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374219" y="2097524"/>
            <a:ext cx="707088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to know your fellow AI enthusiasts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93790" y="2722602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60703" y="2755999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374219" y="2783919"/>
            <a:ext cx="311491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LangChain / LanGraph Update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374219" y="3241477"/>
            <a:ext cx="707088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Latest developments in the ecosystem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793790" y="3866555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60703" y="3899952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1374219" y="3927872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Lightning Talks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374219" y="4385429"/>
            <a:ext cx="707088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Agent 2 Agent web experiment showcase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793790" y="5010507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60703" y="5043904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374219" y="5071824"/>
            <a:ext cx="257020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Claude AI Dev Workflows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374219" y="5529382"/>
            <a:ext cx="707088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Practical implementation showcase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93790" y="6154460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860703" y="6187857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374219" y="6215777"/>
            <a:ext cx="231040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Wrap Up &amp; After Party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374219" y="6673334"/>
            <a:ext cx="707088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 the conversation upstairs at The Tavern</a:t>
            </a:r>
            <a:endParaRPr lang="en-US" sz="14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492" y="1578650"/>
            <a:ext cx="4955619" cy="4955619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793790" y="7342942"/>
            <a:ext cx="1304282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Time: 6:20 PM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862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A2A in the Wild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903940"/>
            <a:ext cx="75564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How enabling Agent-to-Agent on my Astro blog produced agent referrals in 24 hours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945737"/>
            <a:ext cx="75564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Speaker: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Colin McNamara (AIMUG) • </a:t>
            </a: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Length: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10 minutes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4526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 this matters 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438632" y="3767495"/>
            <a:ext cx="575250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Agents are becoming the discovery layer (GEO &gt; SEO).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083987" y="3767495"/>
            <a:ext cx="575262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you expose machine-readable capabilities + content, agents can </a:t>
            </a:r>
            <a:r>
              <a:rPr lang="en-US" sz="15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find, cite, and link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you.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438632" y="4759643"/>
            <a:ext cx="575250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 of the experiment: enable A2A on my Astro blog and watch what happens.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8083987" y="4759643"/>
            <a:ext cx="575262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Within 24 hours I saw new referral sources from agents (ChatGPT, Perplexity, Microsoft/CDN).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628" y="449223"/>
            <a:ext cx="208549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 is A2A?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641628" y="918448"/>
            <a:ext cx="13347144" cy="156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lightweight, standardized </a:t>
            </a:r>
            <a:r>
              <a:rPr lang="en-US" sz="8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JSON-RPC 2.0</a:t>
            </a: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interface, designed for AI agents to seamlessly discover and interact with web services.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641628" y="1231225"/>
            <a:ext cx="1564124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Two primitives: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641628" y="1739384"/>
            <a:ext cx="6621423" cy="918329"/>
          </a:xfrm>
          <a:prstGeom prst="roundRect">
            <a:avLst>
              <a:gd name="adj" fmla="val 7966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8" y="1724144"/>
            <a:ext cx="6621423" cy="6096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891" y="1583055"/>
            <a:ext cx="312777" cy="3127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89712" y="1661279"/>
            <a:ext cx="125016" cy="156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761048" y="2000012"/>
            <a:ext cx="1303377" cy="162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Agent card</a:t>
            </a: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761048" y="2225397"/>
            <a:ext cx="6382583" cy="156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open standard file at </a:t>
            </a:r>
            <a:r>
              <a:rPr lang="en-US" sz="8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/.well-known/agent.json</a:t>
            </a: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that agents read to understand service capabilities and locate the API endpoint.</a:t>
            </a:r>
            <a:endParaRPr lang="en-US" sz="800" dirty="0"/>
          </a:p>
        </p:txBody>
      </p:sp>
      <p:sp>
        <p:nvSpPr>
          <p:cNvPr id="11" name="Shape 7"/>
          <p:cNvSpPr/>
          <p:nvPr/>
        </p:nvSpPr>
        <p:spPr>
          <a:xfrm>
            <a:off x="7367230" y="1739384"/>
            <a:ext cx="6621542" cy="918329"/>
          </a:xfrm>
          <a:prstGeom prst="roundRect">
            <a:avLst>
              <a:gd name="adj" fmla="val 7966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230" y="1724144"/>
            <a:ext cx="6621542" cy="6096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613" y="1583055"/>
            <a:ext cx="312777" cy="3127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15434" y="1661279"/>
            <a:ext cx="125016" cy="156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950" dirty="0"/>
          </a:p>
        </p:txBody>
      </p:sp>
      <p:sp>
        <p:nvSpPr>
          <p:cNvPr id="15" name="Text 9"/>
          <p:cNvSpPr/>
          <p:nvPr/>
        </p:nvSpPr>
        <p:spPr>
          <a:xfrm>
            <a:off x="7486650" y="2000012"/>
            <a:ext cx="1303377" cy="162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Service endpoint</a:t>
            </a:r>
            <a:endParaRPr lang="en-US" sz="1000" dirty="0"/>
          </a:p>
        </p:txBody>
      </p:sp>
      <p:sp>
        <p:nvSpPr>
          <p:cNvPr id="16" name="Text 10"/>
          <p:cNvSpPr/>
          <p:nvPr/>
        </p:nvSpPr>
        <p:spPr>
          <a:xfrm>
            <a:off x="7486650" y="2225397"/>
            <a:ext cx="6382703" cy="312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designated API endpoint, typically </a:t>
            </a:r>
            <a:r>
              <a:rPr lang="en-US" sz="8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/api/a2a/service</a:t>
            </a: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exposing specific, callable methods (e.g., </a:t>
            </a:r>
            <a:r>
              <a:rPr lang="en-US" sz="8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blog.list_articles</a:t>
            </a: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8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blog.read_article</a:t>
            </a: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8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blog.get_info</a:t>
            </a: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8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28" y="2774990"/>
            <a:ext cx="8342114" cy="50052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8586"/>
            <a:ext cx="563034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How I implemented it on Astro 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0442"/>
            <a:ext cx="99179" cy="991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1327" y="2011204"/>
            <a:ext cx="733448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Astro SSR + TypeScript.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04934"/>
            <a:ext cx="99179" cy="991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91327" y="2705695"/>
            <a:ext cx="733448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/.well-known/agent.json (capabilities, rate limits, endpoint).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99425"/>
            <a:ext cx="99179" cy="991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91327" y="3400187"/>
            <a:ext cx="733448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POST /api/a2a/service handling JSON-RPC with validation, CORS, error shaping.</a:t>
            </a:r>
            <a:endParaRPr lang="en-US" sz="15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91573"/>
            <a:ext cx="99179" cy="9917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91327" y="4392335"/>
            <a:ext cx="7334488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blog skills against Astro Content Collections; added </a:t>
            </a: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ETags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(304s), </a:t>
            </a: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rate-limits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headers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83721"/>
            <a:ext cx="99179" cy="9917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91327" y="5384483"/>
            <a:ext cx="733448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Production-ready file structure + examples are in my implementation guide.</a:t>
            </a:r>
            <a:endParaRPr lang="en-US" sz="15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178213"/>
            <a:ext cx="99179" cy="9917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91327" y="6078974"/>
            <a:ext cx="733448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Architecture at a glance (discovery → gateway → skill router → cache → content).</a:t>
            </a:r>
            <a:endParaRPr lang="en-US" sz="15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543" y="2011204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988"/>
            <a:ext cx="294560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Robots.txt &amp; Licensing 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793790" y="1287066"/>
            <a:ext cx="4255056" cy="1010007"/>
          </a:xfrm>
          <a:prstGeom prst="roundRect">
            <a:avLst>
              <a:gd name="adj" fmla="val 577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40237" y="1433512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 explicitly </a:t>
            </a:r>
            <a:r>
              <a:rPr lang="en-US" sz="135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allow</a:t>
            </a: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: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940237" y="1733907"/>
            <a:ext cx="396216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/.well-known, /api/a2a, and my feed.json</a:t>
            </a:r>
            <a:endParaRPr lang="en-US" sz="1050" dirty="0"/>
          </a:p>
        </p:txBody>
      </p:sp>
      <p:sp>
        <p:nvSpPr>
          <p:cNvPr id="6" name="Shape 4"/>
          <p:cNvSpPr/>
          <p:nvPr/>
        </p:nvSpPr>
        <p:spPr>
          <a:xfrm>
            <a:off x="5187672" y="1287066"/>
            <a:ext cx="4255056" cy="1010007"/>
          </a:xfrm>
          <a:prstGeom prst="roundRect">
            <a:avLst>
              <a:gd name="adj" fmla="val 577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334119" y="1433512"/>
            <a:ext cx="2113717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 set </a:t>
            </a:r>
            <a:r>
              <a:rPr lang="en-US" sz="135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CC-BY 4.0 attribution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334119" y="1733907"/>
            <a:ext cx="396216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requirements in robots.txt so crawlers know my terms.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9581555" y="1287066"/>
            <a:ext cx="4255056" cy="1010007"/>
          </a:xfrm>
          <a:prstGeom prst="roundRect">
            <a:avLst>
              <a:gd name="adj" fmla="val 577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728002" y="1433512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Net effect: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728002" y="1733907"/>
            <a:ext cx="3962162" cy="416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agents </a:t>
            </a:r>
            <a:r>
              <a:rPr lang="en-US" sz="10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</a:t>
            </a: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crawl + call my API, and they know how to attribute. (Pattern described across the docs.)</a:t>
            </a:r>
            <a:endParaRPr lang="en-US" sz="10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53283"/>
            <a:ext cx="6217206" cy="51143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055" y="435293"/>
            <a:ext cx="205775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Testing &amp; hardening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633055" y="911066"/>
            <a:ext cx="15432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Test Approach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633055" y="1219676"/>
            <a:ext cx="6556653" cy="654129"/>
          </a:xfrm>
          <a:prstGeom prst="roundRect">
            <a:avLst>
              <a:gd name="adj" fmla="val 6606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51165" y="1337786"/>
            <a:ext cx="1408152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LangGraph test harness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751165" y="1601391"/>
            <a:ext cx="6320433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validates agent card, every method, error handling, and measures latency.</a:t>
            </a:r>
            <a:endParaRPr lang="en-US" sz="800" dirty="0"/>
          </a:p>
        </p:txBody>
      </p:sp>
      <p:sp>
        <p:nvSpPr>
          <p:cNvPr id="7" name="Shape 5"/>
          <p:cNvSpPr/>
          <p:nvPr/>
        </p:nvSpPr>
        <p:spPr>
          <a:xfrm>
            <a:off x="633055" y="1976676"/>
            <a:ext cx="6556653" cy="654129"/>
          </a:xfrm>
          <a:prstGeom prst="roundRect">
            <a:avLst>
              <a:gd name="adj" fmla="val 6606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1165" y="2094786"/>
            <a:ext cx="1286113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k6 load tests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751165" y="2358390"/>
            <a:ext cx="6320433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quick perf sanity.</a:t>
            </a:r>
            <a:endParaRPr lang="en-US" sz="800" dirty="0"/>
          </a:p>
        </p:txBody>
      </p:sp>
      <p:sp>
        <p:nvSpPr>
          <p:cNvPr id="10" name="Text 8"/>
          <p:cNvSpPr/>
          <p:nvPr/>
        </p:nvSpPr>
        <p:spPr>
          <a:xfrm>
            <a:off x="7448312" y="911066"/>
            <a:ext cx="15432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7448312" y="1206818"/>
            <a:ext cx="6556653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JSON-RPC conformance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48312" y="1397079"/>
            <a:ext cx="6556653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ETag 304s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7448312" y="1587341"/>
            <a:ext cx="6556653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rate-limit behavior</a:t>
            </a:r>
            <a:endParaRPr lang="en-US" sz="800" dirty="0"/>
          </a:p>
        </p:txBody>
      </p:sp>
      <p:sp>
        <p:nvSpPr>
          <p:cNvPr id="14" name="Text 12"/>
          <p:cNvSpPr/>
          <p:nvPr/>
        </p:nvSpPr>
        <p:spPr>
          <a:xfrm>
            <a:off x="7448312" y="1777603"/>
            <a:ext cx="6556653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CORS</a:t>
            </a:r>
            <a:endParaRPr lang="en-US" sz="800" dirty="0"/>
          </a:p>
        </p:txBody>
      </p:sp>
      <p:sp>
        <p:nvSpPr>
          <p:cNvPr id="15" name="Text 13"/>
          <p:cNvSpPr/>
          <p:nvPr/>
        </p:nvSpPr>
        <p:spPr>
          <a:xfrm>
            <a:off x="7448312" y="1967865"/>
            <a:ext cx="6556653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p95 300ms under modest load</a:t>
            </a:r>
            <a:endParaRPr lang="en-US" sz="8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55" y="2862263"/>
            <a:ext cx="8231148" cy="493859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75548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 happened 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6280190" y="1150977"/>
            <a:ext cx="755642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your GA4 "Session manual source" report (Jul 17 → Aug 13):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280190" y="1647111"/>
            <a:ext cx="2386489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561</a:t>
            </a:r>
            <a:endParaRPr lang="en-US" sz="4100" dirty="0"/>
          </a:p>
        </p:txBody>
      </p:sp>
      <p:sp>
        <p:nvSpPr>
          <p:cNvPr id="6" name="Text 3"/>
          <p:cNvSpPr/>
          <p:nvPr/>
        </p:nvSpPr>
        <p:spPr>
          <a:xfrm>
            <a:off x="6481048" y="236934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Sessions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865037" y="1647111"/>
            <a:ext cx="238660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443</a:t>
            </a:r>
            <a:endParaRPr lang="en-US" sz="4100" dirty="0"/>
          </a:p>
        </p:txBody>
      </p:sp>
      <p:sp>
        <p:nvSpPr>
          <p:cNvPr id="8" name="Text 5"/>
          <p:cNvSpPr/>
          <p:nvPr/>
        </p:nvSpPr>
        <p:spPr>
          <a:xfrm>
            <a:off x="9066014" y="236934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Active Users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1450003" y="1647111"/>
            <a:ext cx="238660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29.77%</a:t>
            </a:r>
            <a:endParaRPr lang="en-US" sz="4100" dirty="0"/>
          </a:p>
        </p:txBody>
      </p:sp>
      <p:sp>
        <p:nvSpPr>
          <p:cNvPr id="10" name="Text 7"/>
          <p:cNvSpPr/>
          <p:nvPr/>
        </p:nvSpPr>
        <p:spPr>
          <a:xfrm>
            <a:off x="11650980" y="236934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Engagement Rate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865037" y="3014186"/>
            <a:ext cx="238660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2,427</a:t>
            </a:r>
            <a:endParaRPr lang="en-US" sz="4100" dirty="0"/>
          </a:p>
        </p:txBody>
      </p:sp>
      <p:sp>
        <p:nvSpPr>
          <p:cNvPr id="12" name="Text 9"/>
          <p:cNvSpPr/>
          <p:nvPr/>
        </p:nvSpPr>
        <p:spPr>
          <a:xfrm>
            <a:off x="9066014" y="373641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Events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280190" y="4222552"/>
            <a:ext cx="34856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 agent referrers showed up: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280190" y="4758333"/>
            <a:ext cx="7556421" cy="1585436"/>
          </a:xfrm>
          <a:prstGeom prst="roundRect">
            <a:avLst>
              <a:gd name="adj" fmla="val 420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287810" y="4765953"/>
            <a:ext cx="7541181" cy="6822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446520" y="4868823"/>
            <a:ext cx="344936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chatgpt.com: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10220920" y="4868823"/>
            <a:ext cx="3449360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13 sessions (≈2.3%), </a:t>
            </a: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47s avg engagement</a:t>
            </a: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61.5% engagement rate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6287810" y="5448181"/>
            <a:ext cx="7541181" cy="443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446520" y="5551051"/>
            <a:ext cx="344936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perplexity: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10220920" y="5551051"/>
            <a:ext cx="344936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sessions (≈0.9%), </a:t>
            </a: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54s avg engagement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6287810" y="5892165"/>
            <a:ext cx="7541181" cy="443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446520" y="5995035"/>
            <a:ext cx="344936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bing: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10220920" y="5995035"/>
            <a:ext cx="344936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 sessions (≈2.0%), </a:t>
            </a: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7s avg engagement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6280190" y="6522363"/>
            <a:ext cx="755642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Combined, the three agent sources are </a:t>
            </a: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~5.2% of sessions</a:t>
            </a: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 far (29 / 561).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6280190" y="6939201"/>
            <a:ext cx="7556421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Takeaway: even a basic A2A surface yields immediate, </a:t>
            </a:r>
            <a:r>
              <a:rPr lang="en-US" sz="12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attributable</a:t>
            </a: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agent traffic with strong time-on-page from ChatGPT/Perplexity compared to general search. (Use your screenshot as the slide visual and circle the rows for chatgpt.com, perplexity, bing.)</a:t>
            </a:r>
            <a:endParaRPr lang="en-US" sz="12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649" y="428744"/>
            <a:ext cx="2063591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30-second live demo </a:t>
            </a:r>
            <a:endParaRPr lang="en-US" sz="1550" dirty="0"/>
          </a:p>
        </p:txBody>
      </p:sp>
      <p:sp>
        <p:nvSpPr>
          <p:cNvPr id="3" name="Shape 1"/>
          <p:cNvSpPr/>
          <p:nvPr/>
        </p:nvSpPr>
        <p:spPr>
          <a:xfrm>
            <a:off x="623649" y="884753"/>
            <a:ext cx="13383101" cy="1671161"/>
          </a:xfrm>
          <a:prstGeom prst="roundRect">
            <a:avLst>
              <a:gd name="adj" fmla="val 2547"/>
            </a:avLst>
          </a:prstGeom>
          <a:solidFill>
            <a:srgbClr val="BAD3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18649" y="884753"/>
            <a:ext cx="13393103" cy="1671161"/>
          </a:xfrm>
          <a:prstGeom prst="roundRect">
            <a:avLst>
              <a:gd name="adj" fmla="val 910"/>
            </a:avLst>
          </a:prstGeom>
          <a:solidFill>
            <a:srgbClr val="BAD3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19971" y="960715"/>
            <a:ext cx="13190458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50" dirty="0">
                <a:solidFill>
                  <a:srgbClr val="384653"/>
                </a:solidFill>
                <a:highlight>
                  <a:srgbClr val="BAD3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metadatacurl -sX POST https://colinmcnamara.com/api/a2a/service \-H 'Content-Type: application/json' \-d '{"jsonrpc":"2.0","method":"blog.get_metadata","id":1}' | jq# list postscurl -sX POST https:///api/a2a/service \-H 'Content-Type: application/json' \-d '{"jsonrpc":"2.0","method":"blog.list_posts","params":{"limit":5},"id":2}' | jq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623649" y="2669857"/>
            <a:ext cx="13383101" cy="151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(These are the same minimal endpoints from the Quick Start.)</a:t>
            </a:r>
            <a:endParaRPr lang="en-US" sz="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9" y="2935724"/>
            <a:ext cx="8108633" cy="48651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060" y="462677"/>
            <a:ext cx="329898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How to add A2A in ~60 minutes 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673060" y="954762"/>
            <a:ext cx="109299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60" y="1125260"/>
            <a:ext cx="4355187" cy="15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3060" y="1210389"/>
            <a:ext cx="4355187" cy="164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/.well-known/agent.json with your capabilities + endpoint.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5137547" y="954762"/>
            <a:ext cx="109299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547" y="1125260"/>
            <a:ext cx="4355187" cy="152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37547" y="1210389"/>
            <a:ext cx="4355187" cy="164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POST /api/a2a/service that understands JSON-RPC 2.0.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9602033" y="954762"/>
            <a:ext cx="109299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33" y="1125260"/>
            <a:ext cx="4355306" cy="152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02033" y="1210389"/>
            <a:ext cx="4355306" cy="328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</a:t>
            </a: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methods: blog.get_metadata, blog.list_posts, blog.get_post, blog.search_posts.</a:t>
            </a:r>
            <a:endParaRPr lang="en-US" sz="850" dirty="0"/>
          </a:p>
        </p:txBody>
      </p:sp>
      <p:sp>
        <p:nvSpPr>
          <p:cNvPr id="12" name="Text 7"/>
          <p:cNvSpPr/>
          <p:nvPr/>
        </p:nvSpPr>
        <p:spPr>
          <a:xfrm>
            <a:off x="673060" y="1729859"/>
            <a:ext cx="109299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60" y="1888331"/>
            <a:ext cx="6587490" cy="152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3060" y="1985486"/>
            <a:ext cx="6587490" cy="164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</a:t>
            </a: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CORS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rate-limit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ETags/304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headers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850" dirty="0"/>
          </a:p>
        </p:txBody>
      </p:sp>
      <p:sp>
        <p:nvSpPr>
          <p:cNvPr id="15" name="Text 9"/>
          <p:cNvSpPr/>
          <p:nvPr/>
        </p:nvSpPr>
        <p:spPr>
          <a:xfrm>
            <a:off x="7369850" y="1729859"/>
            <a:ext cx="109299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05</a:t>
            </a:r>
            <a:endParaRPr lang="en-US" sz="8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850" y="1888331"/>
            <a:ext cx="6587490" cy="1524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369850" y="1985486"/>
            <a:ext cx="6587490" cy="328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with the LangGraph harness + k6 quick script. Copy-paste boilerplate here: </a:t>
            </a: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A2A Quick Start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→ then level-up with the </a:t>
            </a: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 Guide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8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60" y="2495788"/>
            <a:ext cx="8750737" cy="525041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196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What's next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04937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42970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Add OTel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4726305"/>
            <a:ext cx="395085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the endpoint to see </a:t>
            </a:r>
            <a:r>
              <a:rPr lang="en-US" sz="1550" i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agents hit which methods</a:t>
            </a: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latency, cache hit-rates.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304937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4297085"/>
            <a:ext cx="37104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Expose product/service catalogs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39715" y="4726305"/>
            <a:ext cx="395085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(not just blog) for real conversions.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304937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42970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Help the community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87282" y="4726305"/>
            <a:ext cx="3950851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A/B real </a:t>
            </a:r>
            <a:r>
              <a:rPr lang="en-US" sz="15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</a:t>
            </a: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tactics, share agent referral stats, and build a repeatable playbook.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2498"/>
            <a:ext cx="6183392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Open AIMUG.ORG – Docs – August 2025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793790" y="1674138"/>
            <a:ext cx="7031950" cy="812363"/>
          </a:xfrm>
          <a:prstGeom prst="roundRect">
            <a:avLst>
              <a:gd name="adj" fmla="val 6670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9030" y="1689378"/>
            <a:ext cx="516017" cy="781883"/>
          </a:xfrm>
          <a:prstGeom prst="roundRect">
            <a:avLst>
              <a:gd name="adj" fmla="val 6956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66430" y="1959412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453991" y="1818323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Visit AIMUG.org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1453991" y="2148721"/>
            <a:ext cx="6356509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digital home for all resources, events, and community updates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793790" y="2615446"/>
            <a:ext cx="7031950" cy="812363"/>
          </a:xfrm>
          <a:prstGeom prst="roundRect">
            <a:avLst>
              <a:gd name="adj" fmla="val 6670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809030" y="2630686"/>
            <a:ext cx="516017" cy="781883"/>
          </a:xfrm>
          <a:prstGeom prst="roundRect">
            <a:avLst>
              <a:gd name="adj" fmla="val 6956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66430" y="2900720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453991" y="2759631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Explore Learn Section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1453991" y="3090029"/>
            <a:ext cx="6356509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Curated tutorials, guides, and educational materials for all skill levels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793790" y="3556754"/>
            <a:ext cx="7031950" cy="812363"/>
          </a:xfrm>
          <a:prstGeom prst="roundRect">
            <a:avLst>
              <a:gd name="adj" fmla="val 6670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809030" y="3571994"/>
            <a:ext cx="516017" cy="781883"/>
          </a:xfrm>
          <a:prstGeom prst="roundRect">
            <a:avLst>
              <a:gd name="adj" fmla="val 6956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66430" y="3842028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1453991" y="3700939"/>
            <a:ext cx="206609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Check July 2025 Resources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1453991" y="4031337"/>
            <a:ext cx="6356509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Latest documentation, code samples, and community contributions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793790" y="4514136"/>
            <a:ext cx="7031950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documentation is community-driven and constantly evolving, just like our </a:t>
            </a:r>
            <a:r>
              <a:rPr lang="en-US" sz="100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Texas-sized</a:t>
            </a: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ambitions for AI development.</a:t>
            </a:r>
            <a:endParaRPr lang="en-US" sz="10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923" y="1674138"/>
            <a:ext cx="5696188" cy="2940248"/>
          </a:xfrm>
          <a:prstGeom prst="rect">
            <a:avLst/>
          </a:prstGeom>
        </p:spPr>
      </p:pic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923" y="4759404"/>
            <a:ext cx="2362200" cy="23926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114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Call to action 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93790" y="324052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68204" y="327773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38632" y="3277672"/>
            <a:ext cx="613112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Ship your agent card + JSON-RPC this week.</a:t>
            </a:r>
            <a:endParaRPr lang="en-US" sz="2300" dirty="0"/>
          </a:p>
        </p:txBody>
      </p:sp>
      <p:sp>
        <p:nvSpPr>
          <p:cNvPr id="7" name="Shape 4"/>
          <p:cNvSpPr/>
          <p:nvPr/>
        </p:nvSpPr>
        <p:spPr>
          <a:xfrm>
            <a:off x="793790" y="408384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68204" y="412105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438632" y="4120991"/>
            <a:ext cx="691157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Post your agent-referral stats in the AIMUG Discord.</a:t>
            </a:r>
            <a:endParaRPr lang="en-US" sz="2300" dirty="0"/>
          </a:p>
        </p:txBody>
      </p:sp>
      <p:sp>
        <p:nvSpPr>
          <p:cNvPr id="10" name="Shape 7"/>
          <p:cNvSpPr/>
          <p:nvPr/>
        </p:nvSpPr>
        <p:spPr>
          <a:xfrm>
            <a:off x="793790" y="526196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68204" y="529917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438632" y="5299115"/>
            <a:ext cx="66057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Validate w/ test harness so you can copy/paste.</a:t>
            </a:r>
            <a:endParaRPr lang="en-US" sz="23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818" y="438507"/>
            <a:ext cx="532840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Appendix — Pointers &amp; snippets you can paste on slides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637818" y="917734"/>
            <a:ext cx="1843207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Agent card example</a:t>
            </a:r>
            <a:r>
              <a:rPr lang="en-US" sz="1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(trimmed)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637818" y="1183243"/>
            <a:ext cx="6550938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capabilities, rate limits, endpoint.</a:t>
            </a:r>
            <a:endParaRPr lang="en-US" sz="800" dirty="0"/>
          </a:p>
        </p:txBody>
      </p:sp>
      <p:sp>
        <p:nvSpPr>
          <p:cNvPr id="5" name="Text 3"/>
          <p:cNvSpPr/>
          <p:nvPr/>
        </p:nvSpPr>
        <p:spPr>
          <a:xfrm>
            <a:off x="637818" y="1442323"/>
            <a:ext cx="1971794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Minimal service endpoint</a:t>
            </a:r>
            <a:r>
              <a:rPr lang="en-US" sz="1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in Astro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37818" y="1707832"/>
            <a:ext cx="6550938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JSON-RPC + four methods.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637818" y="1966913"/>
            <a:ext cx="1295519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Architecture blocks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637818" y="2232422"/>
            <a:ext cx="6550938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(discovery → gateway → skills → cache → content).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7449264" y="917734"/>
            <a:ext cx="1419939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LangGraph test harness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7449264" y="1183243"/>
            <a:ext cx="6550938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one-command verification.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7449264" y="1442323"/>
            <a:ext cx="1295519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Testing checklist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7449264" y="1707832"/>
            <a:ext cx="6550938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(JSON-RPC conformance, ETags/304, rate limiting, CORS, perf).</a:t>
            </a:r>
            <a:endParaRPr lang="en-US" sz="8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64" y="1979890"/>
            <a:ext cx="6550938" cy="65509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2238"/>
            <a:ext cx="4217551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Showcase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1542336"/>
            <a:ext cx="7540466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Claude AI Agentic Development Workflow - Nate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793790" y="2217063"/>
            <a:ext cx="168593" cy="1012150"/>
          </a:xfrm>
          <a:prstGeom prst="roundRect">
            <a:avLst>
              <a:gd name="adj" fmla="val 4202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30975" y="2385655"/>
            <a:ext cx="3444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Understanding Claude's Capabilities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130975" y="2750344"/>
            <a:ext cx="7219236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 of Claude's unique strengths and how they compare to other AI assistants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046798" y="3397806"/>
            <a:ext cx="168593" cy="1012150"/>
          </a:xfrm>
          <a:prstGeom prst="roundRect">
            <a:avLst>
              <a:gd name="adj" fmla="val 4202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383983" y="3566398"/>
            <a:ext cx="360449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Setting Up Development Environment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383983" y="3931087"/>
            <a:ext cx="6966228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Tools, APIs, and configurations for optimal Claude integration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1299805" y="4578548"/>
            <a:ext cx="168593" cy="1012150"/>
          </a:xfrm>
          <a:prstGeom prst="roundRect">
            <a:avLst>
              <a:gd name="adj" fmla="val 4202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636990" y="4747141"/>
            <a:ext cx="262294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Building Agentic Workflows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636990" y="5111829"/>
            <a:ext cx="67132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to design systems where Claude acts as an autonomous agent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1552932" y="5759291"/>
            <a:ext cx="168593" cy="1012150"/>
          </a:xfrm>
          <a:prstGeom prst="roundRect">
            <a:avLst>
              <a:gd name="adj" fmla="val 4202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890117" y="5927884"/>
            <a:ext cx="2315289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Real-World Applications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890117" y="6292572"/>
            <a:ext cx="6460093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studies and examples from Texas businesses leveraging Claude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93790" y="6961227"/>
            <a:ext cx="7556421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us as Nate demonstrates how Claude AI can transform your development process with Texas-sized efficiency gains!</a:t>
            </a:r>
            <a:endParaRPr 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30BDEB-93D7-9F1A-F9E8-E452EBCFA9DE}"/>
              </a:ext>
            </a:extLst>
          </p:cNvPr>
          <p:cNvSpPr txBox="1"/>
          <p:nvPr/>
        </p:nvSpPr>
        <p:spPr>
          <a:xfrm>
            <a:off x="-313899" y="12010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496133"/>
            <a:ext cx="4620101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RGC-3000 and Tavern After Party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21638" y="1143953"/>
            <a:ext cx="7124224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us after the meeting to continue conversations, network, and enjoy some Texas hospitality at The Tavern! Our green parrot mascot might even make an appearance.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15453"/>
            <a:ext cx="293132" cy="2931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61336" y="1784985"/>
            <a:ext cx="1465898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Website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1161336" y="2085380"/>
            <a:ext cx="6684526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All things LangChain and AIMUG</a:t>
            </a:r>
            <a:endParaRPr lang="en-US" sz="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8" y="2495788"/>
            <a:ext cx="293132" cy="2931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61336" y="2565321"/>
            <a:ext cx="1465898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Discord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1161336" y="2865715"/>
            <a:ext cx="6684526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ongoing conversations</a:t>
            </a:r>
            <a:endParaRPr lang="en-US" sz="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38" y="3276124"/>
            <a:ext cx="293132" cy="2931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61336" y="3345656"/>
            <a:ext cx="1465898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GitHub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1161336" y="3646051"/>
            <a:ext cx="6684526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Check out our projects</a:t>
            </a:r>
            <a:endParaRPr lang="en-US" sz="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38" y="4056459"/>
            <a:ext cx="293132" cy="2931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61336" y="4125992"/>
            <a:ext cx="1465898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Meetup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1161336" y="4426387"/>
            <a:ext cx="6684526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lang="en-US" sz="9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638" y="4836795"/>
            <a:ext cx="293132" cy="29313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161336" y="4906328"/>
            <a:ext cx="1465898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Twitter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1161336" y="5206722"/>
            <a:ext cx="6684526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Latest updates</a:t>
            </a:r>
            <a:endParaRPr lang="en-US" sz="9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638" y="5617131"/>
            <a:ext cx="293132" cy="29313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161336" y="5686663"/>
            <a:ext cx="1465898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YouTube</a:t>
            </a:r>
            <a:endParaRPr lang="en-US" sz="1150" dirty="0"/>
          </a:p>
        </p:txBody>
      </p:sp>
      <p:sp>
        <p:nvSpPr>
          <p:cNvPr id="21" name="Text 13"/>
          <p:cNvSpPr/>
          <p:nvPr/>
        </p:nvSpPr>
        <p:spPr>
          <a:xfrm>
            <a:off x="1161336" y="5987058"/>
            <a:ext cx="6684526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endParaRPr lang="en-US" sz="9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39470" y="1170384"/>
            <a:ext cx="5776913" cy="3430191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8139470" y="4732496"/>
            <a:ext cx="5776913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90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 RGC3000 &amp; The Tavern</a:t>
            </a:r>
            <a:endParaRPr lang="en-US" sz="900" dirty="0"/>
          </a:p>
        </p:txBody>
      </p:sp>
      <p:sp>
        <p:nvSpPr>
          <p:cNvPr id="24" name="Text 15"/>
          <p:cNvSpPr/>
          <p:nvPr/>
        </p:nvSpPr>
        <p:spPr>
          <a:xfrm>
            <a:off x="8139470" y="5013841"/>
            <a:ext cx="5776913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 Main Campus</a:t>
            </a:r>
            <a:endParaRPr lang="en-US" sz="900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39470" y="5321617"/>
            <a:ext cx="2634853" cy="263485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3067"/>
            <a:ext cx="5010388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Finding US - ACC RGC-3000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45431"/>
            <a:ext cx="4999196" cy="669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Austin Community College Rio Grande Campus (RGC) Building 3000 is our regular meeting location, offering modern facilities perfect for our tech-focused gatherings.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2382560"/>
            <a:ext cx="334923" cy="334923"/>
          </a:xfrm>
          <a:prstGeom prst="roundRect">
            <a:avLst>
              <a:gd name="adj" fmla="val 1866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277541" y="2433638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Easy Access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277541" y="2814995"/>
            <a:ext cx="451544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Centrally located in downtown Austin with parking available nearby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93790" y="3335893"/>
            <a:ext cx="334923" cy="334923"/>
          </a:xfrm>
          <a:prstGeom prst="roundRect">
            <a:avLst>
              <a:gd name="adj" fmla="val 1866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277541" y="3386971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Tech-Ready Facilities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277541" y="3768328"/>
            <a:ext cx="451544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State-of-the-art presentation equipment and reliable Wi-Fi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93790" y="4289227"/>
            <a:ext cx="334923" cy="334923"/>
          </a:xfrm>
          <a:prstGeom prst="roundRect">
            <a:avLst>
              <a:gd name="adj" fmla="val 1866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277541" y="4340304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Collaborative Spaces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277541" y="4721662"/>
            <a:ext cx="4515445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Room arrangements perfect for both presentations and hands-on workshops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93790" y="5335548"/>
            <a:ext cx="499919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 for Tex, our green parrot mascot with his cowboy hat and gold chain, greeting you at the entrance!</a:t>
            </a:r>
            <a:endParaRPr lang="en-US" sz="11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747" y="1578888"/>
            <a:ext cx="7680365" cy="576024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2393"/>
            <a:ext cx="7201853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Next Event – Hacky Hour at Kinda Cosmic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1740813"/>
            <a:ext cx="342590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Wednesday, August 27th</a:t>
            </a:r>
            <a:endParaRPr lang="en-US" sz="2300" dirty="0"/>
          </a:p>
        </p:txBody>
      </p:sp>
      <p:sp>
        <p:nvSpPr>
          <p:cNvPr id="5" name="Shape 2"/>
          <p:cNvSpPr/>
          <p:nvPr/>
        </p:nvSpPr>
        <p:spPr>
          <a:xfrm>
            <a:off x="793790" y="2336125"/>
            <a:ext cx="3703796" cy="1676519"/>
          </a:xfrm>
          <a:prstGeom prst="roundRect">
            <a:avLst>
              <a:gd name="adj" fmla="val 372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38" y="2492573"/>
            <a:ext cx="446484" cy="446484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991" y="2590205"/>
            <a:ext cx="200858" cy="2511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50238" y="3087886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Casual Networking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950238" y="3409712"/>
            <a:ext cx="3390900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fellow AI enthusiasts for coffee, conversation, and coding in a relaxed Austin atmosphere</a:t>
            </a:r>
            <a:endParaRPr lang="en-US" sz="1150" dirty="0"/>
          </a:p>
        </p:txBody>
      </p:sp>
      <p:sp>
        <p:nvSpPr>
          <p:cNvPr id="10" name="Shape 5"/>
          <p:cNvSpPr/>
          <p:nvPr/>
        </p:nvSpPr>
        <p:spPr>
          <a:xfrm>
            <a:off x="4646414" y="2336125"/>
            <a:ext cx="3703796" cy="1676519"/>
          </a:xfrm>
          <a:prstGeom prst="roundRect">
            <a:avLst>
              <a:gd name="adj" fmla="val 372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862" y="2492573"/>
            <a:ext cx="446484" cy="446484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5616" y="2590205"/>
            <a:ext cx="200858" cy="25110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802862" y="3087886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Bring Your Projects</a:t>
            </a:r>
            <a:endParaRPr lang="en-US" sz="1450" dirty="0"/>
          </a:p>
        </p:txBody>
      </p:sp>
      <p:sp>
        <p:nvSpPr>
          <p:cNvPr id="14" name="Text 7"/>
          <p:cNvSpPr/>
          <p:nvPr/>
        </p:nvSpPr>
        <p:spPr>
          <a:xfrm>
            <a:off x="4802862" y="3409712"/>
            <a:ext cx="3390900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feedback, troubleshoot, or collaborate on your latest LangChain experiments</a:t>
            </a:r>
            <a:endParaRPr lang="en-US" sz="1150" dirty="0"/>
          </a:p>
        </p:txBody>
      </p:sp>
      <p:sp>
        <p:nvSpPr>
          <p:cNvPr id="15" name="Shape 8"/>
          <p:cNvSpPr/>
          <p:nvPr/>
        </p:nvSpPr>
        <p:spPr>
          <a:xfrm>
            <a:off x="793790" y="4161472"/>
            <a:ext cx="7556421" cy="1453277"/>
          </a:xfrm>
          <a:prstGeom prst="roundRect">
            <a:avLst>
              <a:gd name="adj" fmla="val 430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238" y="4317921"/>
            <a:ext cx="446484" cy="446484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991" y="4415552"/>
            <a:ext cx="200858" cy="251103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50238" y="4913233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All Welcome</a:t>
            </a:r>
            <a:endParaRPr lang="en-US" sz="1450" dirty="0"/>
          </a:p>
        </p:txBody>
      </p:sp>
      <p:sp>
        <p:nvSpPr>
          <p:cNvPr id="19" name="Text 10"/>
          <p:cNvSpPr/>
          <p:nvPr/>
        </p:nvSpPr>
        <p:spPr>
          <a:xfrm>
            <a:off x="950238" y="5235059"/>
            <a:ext cx="724352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beginners to experts, our community embraces diverse perspectives and experience levels</a:t>
            </a:r>
            <a:endParaRPr lang="en-US" sz="1150" dirty="0"/>
          </a:p>
        </p:txBody>
      </p:sp>
      <p:sp>
        <p:nvSpPr>
          <p:cNvPr id="20" name="Text 11"/>
          <p:cNvSpPr/>
          <p:nvPr/>
        </p:nvSpPr>
        <p:spPr>
          <a:xfrm>
            <a:off x="1017032" y="6005393"/>
            <a:ext cx="7333178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"Be cool to each other, don't be gross."</a:t>
            </a:r>
            <a:r>
              <a:rPr lang="en-US" sz="1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Our only rule reflects our commitment to Texas hospitality in the tech world.</a:t>
            </a:r>
            <a:endParaRPr lang="en-US" sz="1750" dirty="0"/>
          </a:p>
        </p:txBody>
      </p:sp>
      <p:sp>
        <p:nvSpPr>
          <p:cNvPr id="21" name="Shape 12"/>
          <p:cNvSpPr/>
          <p:nvPr/>
        </p:nvSpPr>
        <p:spPr>
          <a:xfrm>
            <a:off x="793790" y="5782151"/>
            <a:ext cx="15240" cy="1004411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3"/>
          <p:cNvSpPr/>
          <p:nvPr/>
        </p:nvSpPr>
        <p:spPr>
          <a:xfrm>
            <a:off x="793790" y="6953964"/>
            <a:ext cx="755642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an eye out for Tex, our green parrot mascot with his cowboy hat and gold chain – he'll be there too!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712470"/>
            <a:ext cx="6318409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AIMUG - Member Supported - Founding Members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527965" y="695563"/>
            <a:ext cx="6318409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1647" y="2289691"/>
            <a:ext cx="2102882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Founding Members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1647" y="2720697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Cameron Rohn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1647" y="3031808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Jeff Linwood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1647" y="3342918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Robert (Muzz)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1647" y="3654028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Ryan Booth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1647" y="3965138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Christopher Ewing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1647" y="4276249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John Van Lowe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1647" y="4587359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Nate Little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1647" y="4898469"/>
            <a:ext cx="40763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 Castoro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285899" y="2272784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Colin Best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5285899" y="2583894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Joseph Fluckiger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285899" y="289500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Orlando Kalossakas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5285899" y="320611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Scott Askinosie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285899" y="351722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Colin McNamara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5285899" y="3828336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Kaiwalya Joshi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5285899" y="4139446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 Sarasa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5285899" y="4450556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Wendy Schorn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9778841" y="2272784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Collier King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9778841" y="2583894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Karim Lalani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9778841" y="289500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Riccardo Pirruccio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9778841" y="320611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Zack Angelo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9778841" y="3517225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Hutch Enbach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9778841" y="3828336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Miguel Lucero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9778841" y="4139446"/>
            <a:ext cx="407503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Roberto Fuentes</a:t>
            </a:r>
            <a:endParaRPr lang="en-US" sz="1300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7" y="5587960"/>
            <a:ext cx="1507927" cy="1507927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791647" y="7285077"/>
            <a:ext cx="3626882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4836438" y="5550098"/>
            <a:ext cx="9009817" cy="504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community thrives thanks to the passion and dedication of our founding members who share a vision for democratizing AI knowledge in the heart of Texas: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89598"/>
            <a:ext cx="4549973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Corporate Underwriters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59481"/>
            <a:ext cx="730806" cy="73080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0072"/>
            <a:ext cx="4970145" cy="49701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3035" y="1521500"/>
            <a:ext cx="7661077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initiatives are made possible through the generous support of organizations that believe in the power of community-driven AI education and innovation:</a:t>
            </a:r>
            <a:endParaRPr lang="en-US" sz="1300" dirty="0"/>
          </a:p>
        </p:txBody>
      </p:sp>
      <p:sp>
        <p:nvSpPr>
          <p:cNvPr id="6" name="Shape 2"/>
          <p:cNvSpPr/>
          <p:nvPr/>
        </p:nvSpPr>
        <p:spPr>
          <a:xfrm>
            <a:off x="6183035" y="2217301"/>
            <a:ext cx="3746183" cy="1584484"/>
          </a:xfrm>
          <a:prstGeom prst="roundRect">
            <a:avLst>
              <a:gd name="adj" fmla="val 6925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175" y="2217301"/>
            <a:ext cx="91440" cy="15844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43067" y="2408753"/>
            <a:ext cx="3294698" cy="526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Center for Government and Civil Services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443067" y="3104317"/>
            <a:ext cx="3294698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Supporting public sector AI applications and education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10097810" y="2217301"/>
            <a:ext cx="3746302" cy="1584484"/>
          </a:xfrm>
          <a:prstGeom prst="roundRect">
            <a:avLst>
              <a:gd name="adj" fmla="val 6925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4950" y="2217301"/>
            <a:ext cx="91440" cy="15844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57842" y="2408753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LangChain AI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0357842" y="2840831"/>
            <a:ext cx="3294817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technical resources and framework support</a:t>
            </a:r>
            <a:endParaRPr lang="en-US" sz="1300" dirty="0"/>
          </a:p>
        </p:txBody>
      </p:sp>
      <p:sp>
        <p:nvSpPr>
          <p:cNvPr id="14" name="Shape 8"/>
          <p:cNvSpPr/>
          <p:nvPr/>
        </p:nvSpPr>
        <p:spPr>
          <a:xfrm>
            <a:off x="6183035" y="3970377"/>
            <a:ext cx="7661077" cy="1067991"/>
          </a:xfrm>
          <a:prstGeom prst="roundRect">
            <a:avLst>
              <a:gd name="adj" fmla="val 10274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175" y="3970377"/>
            <a:ext cx="91440" cy="106799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443067" y="4161830"/>
            <a:ext cx="232600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Always Cool Brands / AI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6443067" y="4593908"/>
            <a:ext cx="7209592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Championing ethical AI development across industries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035" y="5228153"/>
            <a:ext cx="62103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13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2955" y="538282"/>
            <a:ext cx="4961573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HI, I'm Colin McNamara</a:t>
            </a:r>
            <a:endParaRPr lang="en-US" sz="36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" y="1398270"/>
            <a:ext cx="929759" cy="133171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98571" y="1584127"/>
            <a:ext cx="232457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Entrepreneur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1898571" y="1986201"/>
            <a:ext cx="6462474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Co-founder of Always Cool Brands | AI Using AI to take Poison out of our Food Supply (</a:t>
            </a:r>
            <a:r>
              <a:rPr lang="en-US" sz="14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LangChain / LangGraph User</a:t>
            </a: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4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" y="2729984"/>
            <a:ext cx="929759" cy="133171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898571" y="2915841"/>
            <a:ext cx="232457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Community Builder</a:t>
            </a:r>
            <a:endParaRPr lang="en-US" sz="1800" dirty="0"/>
          </a:p>
        </p:txBody>
      </p:sp>
      <p:sp>
        <p:nvSpPr>
          <p:cNvPr id="11" name="Text 5"/>
          <p:cNvSpPr/>
          <p:nvPr/>
        </p:nvSpPr>
        <p:spPr>
          <a:xfrm>
            <a:off x="1898571" y="3317915"/>
            <a:ext cx="6462474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Founding Member of Austin LangChain AIMUG, committed to growing our Texas AI ecosystem</a:t>
            </a:r>
            <a:endParaRPr lang="en-US" sz="14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55" y="4061698"/>
            <a:ext cx="929759" cy="133171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898571" y="4247555"/>
            <a:ext cx="232457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50% Developer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1898571" y="4649629"/>
            <a:ext cx="6462474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Consulting Engineer, Cloud Builder, Casual Coder with a passion for practical AI solutions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782955" y="5602605"/>
            <a:ext cx="757809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 Good:</a:t>
            </a: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Helping our community succeed by bringing Texas hospitality to the AI world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782955" y="6090761"/>
            <a:ext cx="757809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with me on LinkedIn</a:t>
            </a:r>
            <a:endParaRPr lang="en-US" sz="14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55" y="6578918"/>
            <a:ext cx="1157049" cy="1114187"/>
          </a:xfrm>
          <a:prstGeom prst="rect">
            <a:avLst/>
          </a:prstGeom>
        </p:spPr>
      </p:pic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1F12CF1F-21D7-0B33-87FF-8904F345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081" y="745620"/>
            <a:ext cx="5144589" cy="514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6387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Who We Are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43301"/>
            <a:ext cx="1335368" cy="1339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18904" y="1732598"/>
            <a:ext cx="2626162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1400+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5715595" y="254519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Members Strong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18904" y="3002756"/>
            <a:ext cx="2626162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Connecting Austin's tech, creative, and business leaders passionate about AI, bringing together Texas innovation with cutting-edge technology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368308" y="1732598"/>
            <a:ext cx="2626281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100%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8564999" y="254519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Learning in the Open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68308" y="3002756"/>
            <a:ext cx="2626281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AI through the lens of LangChain, pulling the ecosystem together with Texas-sized ambition and collaborative spirit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1217831" y="1732598"/>
            <a:ext cx="2626281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24/7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11352967" y="2545199"/>
            <a:ext cx="235589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Supportive Community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217831" y="3002756"/>
            <a:ext cx="2626281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well-balanced Discord that's "useful, but not overwhelming" - reflecting our commitment to southern hospitality in the tech world</a:t>
            </a:r>
            <a:endParaRPr lang="en-US" sz="14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904" y="4816023"/>
            <a:ext cx="2869287" cy="28692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1387"/>
            <a:ext cx="7556421" cy="1061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Learning in the Open – "Be Cool to Each Other" </a:t>
            </a:r>
            <a:r>
              <a:rPr lang="en-US" sz="33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✌️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533198" y="2189202"/>
            <a:ext cx="7303413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Our community values reflect the best of Texas: friendliness, openness, and a genuine desire to help each other succeed.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6280190" y="1936194"/>
            <a:ext cx="22860" cy="1771174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0190" y="3897154"/>
            <a:ext cx="7556421" cy="1897737"/>
          </a:xfrm>
          <a:prstGeom prst="roundRect">
            <a:avLst>
              <a:gd name="adj" fmla="val 373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02" y="4073366"/>
            <a:ext cx="506016" cy="50601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586" y="4183975"/>
            <a:ext cx="227647" cy="2846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56402" y="4747974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Respect &amp; Inclusivity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456402" y="5112663"/>
            <a:ext cx="7203996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only rule is simple: "Be cool to each other, don't be gross." Texas hospitality meets tech community values.</a:t>
            </a:r>
            <a:endParaRPr lang="en-US" sz="1300" dirty="0"/>
          </a:p>
        </p:txBody>
      </p:sp>
      <p:sp>
        <p:nvSpPr>
          <p:cNvPr id="11" name="Shape 6"/>
          <p:cNvSpPr/>
          <p:nvPr/>
        </p:nvSpPr>
        <p:spPr>
          <a:xfrm>
            <a:off x="6280190" y="5963483"/>
            <a:ext cx="7556421" cy="1644729"/>
          </a:xfrm>
          <a:prstGeom prst="roundRect">
            <a:avLst>
              <a:gd name="adj" fmla="val 430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402" y="6139696"/>
            <a:ext cx="506016" cy="506016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586" y="6250305"/>
            <a:ext cx="227647" cy="2846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456402" y="6814304"/>
            <a:ext cx="351305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 Enthusiasts of All Levels Welcome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456402" y="7178993"/>
            <a:ext cx="7203996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celebrate diverse perspectives and unique paths in AI, whether you're a beginner or expert.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7238"/>
            <a:ext cx="7585710" cy="627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Where and When We Meet </a:t>
            </a:r>
            <a:r>
              <a:rPr lang="en-US" sz="39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🌟📅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5833"/>
            <a:ext cx="4926568" cy="492656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016609" y="1905833"/>
            <a:ext cx="22860" cy="5343168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232344" y="2117646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804797" y="190583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879211" y="194304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6212086" y="1974056"/>
            <a:ext cx="282368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Monthly Showcases, Labs &amp; Mixer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212086" y="2792730"/>
            <a:ext cx="282368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5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Location: ACC RGC3000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12086" y="3268980"/>
            <a:ext cx="2823686" cy="1488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members and vendors share projects, demos, and hands-on learning opportunities in a collaborative Texas atmosphere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0228421" y="3308271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9804797" y="309645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879211" y="313366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1020306" y="31646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Hacky Hours (ad hoc)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1020306" y="3673197"/>
            <a:ext cx="282380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Location: Rotating Local Bars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1020306" y="4149447"/>
            <a:ext cx="282380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Informal happy hours at local spots; meet, discuss, and relax with fellow AI enthusiasts over Texas craft beers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9232344" y="5365909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804797" y="515409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879211" y="519130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300" dirty="0"/>
          </a:p>
        </p:txBody>
      </p:sp>
      <p:sp>
        <p:nvSpPr>
          <p:cNvPr id="20" name="Text 17"/>
          <p:cNvSpPr/>
          <p:nvPr/>
        </p:nvSpPr>
        <p:spPr>
          <a:xfrm>
            <a:off x="6554867" y="52223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Weekly Virtual Syncs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6212086" y="5730835"/>
            <a:ext cx="282368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5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Online: Tuesdays at 5PM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6212086" y="6207085"/>
            <a:ext cx="282368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Workshopping, problem-solving, and AI discussions from the comfort of your home or office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2737</Words>
  <Application>Microsoft Macintosh PowerPoint</Application>
  <PresentationFormat>Custom</PresentationFormat>
  <Paragraphs>383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Host Grotesk Medium</vt:lpstr>
      <vt:lpstr>Host Grotesk Light</vt:lpstr>
      <vt:lpstr>Roboto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Colin McNamara</cp:lastModifiedBy>
  <cp:revision>3</cp:revision>
  <dcterms:created xsi:type="dcterms:W3CDTF">2025-08-14T20:28:42Z</dcterms:created>
  <dcterms:modified xsi:type="dcterms:W3CDTF">2025-08-14T20:36:00Z</dcterms:modified>
</cp:coreProperties>
</file>